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2" r:id="rId2"/>
    <p:sldId id="353" r:id="rId3"/>
    <p:sldId id="354" r:id="rId4"/>
    <p:sldId id="359" r:id="rId5"/>
    <p:sldId id="360" r:id="rId6"/>
    <p:sldId id="358" r:id="rId7"/>
    <p:sldId id="286" r:id="rId8"/>
    <p:sldId id="357" r:id="rId9"/>
    <p:sldId id="356" r:id="rId10"/>
    <p:sldId id="355" r:id="rId11"/>
    <p:sldId id="351" r:id="rId12"/>
    <p:sldId id="346" r:id="rId13"/>
    <p:sldId id="343" r:id="rId14"/>
  </p:sldIdLst>
  <p:sldSz cx="12192000" cy="6858000"/>
  <p:notesSz cx="6797675" cy="9926638"/>
  <p:embeddedFontLst>
    <p:embeddedFont>
      <p:font typeface="Arial Black" panose="020B0A04020102020204" pitchFamily="34" charset="0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Navigo" panose="020B0604020202020204" charset="0"/>
      <p:regular r:id="rId22"/>
      <p:bold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553"/>
    <a:srgbClr val="2947A0"/>
    <a:srgbClr val="7381A8"/>
    <a:srgbClr val="2A48A3"/>
    <a:srgbClr val="A7DCD6"/>
    <a:srgbClr val="68AEA7"/>
    <a:srgbClr val="539D96"/>
    <a:srgbClr val="7FBEB8"/>
    <a:srgbClr val="031E4F"/>
    <a:srgbClr val="0A1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4660"/>
  </p:normalViewPr>
  <p:slideViewPr>
    <p:cSldViewPr snapToGrid="0" showGuides="1">
      <p:cViewPr varScale="1">
        <p:scale>
          <a:sx n="125" d="100"/>
          <a:sy n="125" d="100"/>
        </p:scale>
        <p:origin x="211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23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31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537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833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52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8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07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44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84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7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64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46DA7-549E-4F58-939F-F8EB4345D5C7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D432A-D135-4954-8559-2B6A9DE81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62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0499E-42BE-9468-ADB5-E51F06090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снимок экрана, Графика, синий, пиксел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B3C1E60-9AC7-B3EA-73B6-73BC39329F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1408" cy="6858334"/>
          </a:xfrm>
          <a:prstGeom prst="rect">
            <a:avLst/>
          </a:prstGeom>
        </p:spPr>
      </p:pic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1BF4DFBA-6DDD-F20E-B77C-34CC645852B4}"/>
              </a:ext>
            </a:extLst>
          </p:cNvPr>
          <p:cNvSpPr txBox="1">
            <a:spLocks/>
          </p:cNvSpPr>
          <p:nvPr/>
        </p:nvSpPr>
        <p:spPr>
          <a:xfrm>
            <a:off x="574193" y="1996281"/>
            <a:ext cx="10844084" cy="23891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Презентационные материалы о наиболее значимых результатах исследований и разработок РУТ (МИИТ)</a:t>
            </a:r>
            <a:b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 2025 году, востребованных организациями реального </a:t>
            </a:r>
          </a:p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и финансового секторов экономики, организациями социальной сферы</a:t>
            </a:r>
          </a:p>
        </p:txBody>
      </p:sp>
      <p:pic>
        <p:nvPicPr>
          <p:cNvPr id="10" name="Рисунок 9" descr="Изображение выглядит как Шрифт, Графика, графический дизайн, текс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B1F3202-4AE3-F61D-625E-39F79A599C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93" y="717922"/>
            <a:ext cx="5021537" cy="7907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3AF6C7-C9B3-46C1-BCB0-AD97D3B29D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016" y="717922"/>
            <a:ext cx="2936548" cy="63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17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33C0A-73BF-CC77-1AC7-6BA139F2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B50F22-EA90-0EBA-64CC-1B6CDEF457EA}"/>
              </a:ext>
            </a:extLst>
          </p:cNvPr>
          <p:cNvSpPr txBox="1"/>
          <p:nvPr/>
        </p:nvSpPr>
        <p:spPr>
          <a:xfrm>
            <a:off x="180654" y="242051"/>
            <a:ext cx="854083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Navigo" panose="02070503070706040303" pitchFamily="18" charset="-52"/>
              </a:rPr>
              <a:t>Транспортные системы 2036: синергия безопасности и комфорта</a:t>
            </a:r>
          </a:p>
          <a:p>
            <a:pPr algn="ctr"/>
            <a:r>
              <a:rPr lang="ru-RU" sz="1400" b="1" i="1" dirty="0">
                <a:solidFill>
                  <a:schemeClr val="bg1"/>
                </a:solidFill>
                <a:latin typeface="Navigo" panose="02070503070706040303" pitchFamily="18" charset="-52"/>
              </a:rPr>
              <a:t>Разработка цифровых инструментов транспортного планирования и моделирования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C6BF449-6CCD-8E29-CB14-66AB39D03D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31829"/>
          <a:stretch/>
        </p:blipFill>
        <p:spPr>
          <a:xfrm>
            <a:off x="386785" y="1103337"/>
            <a:ext cx="3474281" cy="2123864"/>
          </a:xfrm>
          <a:prstGeom prst="rect">
            <a:avLst/>
          </a:prstGeom>
          <a:ln w="38100">
            <a:solidFill>
              <a:srgbClr val="2947A0"/>
            </a:solidFill>
          </a:ln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D7B44C34-9317-CABB-2CD6-F0607C567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259" y="1846974"/>
            <a:ext cx="2705108" cy="1380226"/>
          </a:xfrm>
          <a:prstGeom prst="rect">
            <a:avLst/>
          </a:prstGeom>
          <a:ln w="38100">
            <a:solidFill>
              <a:srgbClr val="2947A0"/>
            </a:solidFill>
          </a:ln>
        </p:spPr>
      </p:pic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6" t="9289" r="16810" b="19154"/>
          <a:stretch/>
        </p:blipFill>
        <p:spPr>
          <a:xfrm>
            <a:off x="4938136" y="5673354"/>
            <a:ext cx="793726" cy="67943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019" y="5888320"/>
            <a:ext cx="1255157" cy="65996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9258" y="1101305"/>
            <a:ext cx="1925770" cy="1037138"/>
          </a:xfrm>
          <a:prstGeom prst="rect">
            <a:avLst/>
          </a:prstGeom>
          <a:ln w="38100">
            <a:solidFill>
              <a:srgbClr val="2947A0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2566802" y="5144704"/>
            <a:ext cx="1847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00" dirty="0"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6609" y="1101305"/>
            <a:ext cx="1387758" cy="1053464"/>
          </a:xfrm>
          <a:prstGeom prst="rect">
            <a:avLst/>
          </a:prstGeom>
          <a:ln w="38100">
            <a:solidFill>
              <a:srgbClr val="2947A0"/>
            </a:solidFill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4370025" y="2187860"/>
            <a:ext cx="1424342" cy="29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3089257" y="2142586"/>
            <a:ext cx="1280768" cy="10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386785" y="242050"/>
            <a:ext cx="6457768" cy="7450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Программный комплекс имитационного моделирования РУТ ИКИРИ</a:t>
            </a:r>
          </a:p>
        </p:txBody>
      </p:sp>
      <p:sp>
        <p:nvSpPr>
          <p:cNvPr id="72" name="Заголовок 6">
            <a:extLst>
              <a:ext uri="{FF2B5EF4-FFF2-40B4-BE49-F238E27FC236}">
                <a16:creationId xmlns:a16="http://schemas.microsoft.com/office/drawing/2014/main" id="{35E003E5-D93E-3C20-E9DA-BF1BC5780A98}"/>
              </a:ext>
            </a:extLst>
          </p:cNvPr>
          <p:cNvSpPr txBox="1">
            <a:spLocks/>
          </p:cNvSpPr>
          <p:nvPr/>
        </p:nvSpPr>
        <p:spPr>
          <a:xfrm>
            <a:off x="6013478" y="97685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A4CD27C-1EC4-688F-2D33-F4B42AE5FA56}"/>
              </a:ext>
            </a:extLst>
          </p:cNvPr>
          <p:cNvSpPr txBox="1"/>
          <p:nvPr/>
        </p:nvSpPr>
        <p:spPr>
          <a:xfrm>
            <a:off x="5995665" y="1278704"/>
            <a:ext cx="6094878" cy="130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Система поддержки принятия решений в развитии и эксплуатации </a:t>
            </a:r>
            <a:r>
              <a:rPr lang="ru-RU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мультимодальных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объектов транспортной инфраструктуры. Инженерный программный комплекс «РУТ ИКИРИ», обеспечивающий развитие стратегических промышленных предприятий России за счет сквозного сбора данных, их анализа с применением имитационного моделирования, прогнозирования рисков и выработки оптимизированных оперативных и стратегических решений.</a:t>
            </a:r>
          </a:p>
        </p:txBody>
      </p:sp>
      <p:sp>
        <p:nvSpPr>
          <p:cNvPr id="74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5995665" y="2565007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F3E97B-02B4-E7B5-A41B-7E76680FB3FF}"/>
              </a:ext>
            </a:extLst>
          </p:cNvPr>
          <p:cNvSpPr txBox="1"/>
          <p:nvPr/>
        </p:nvSpPr>
        <p:spPr>
          <a:xfrm>
            <a:off x="6022072" y="2860966"/>
            <a:ext cx="6094878" cy="1102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«РУТ ИКИРИ» обеспечивает снижение себестоимости внутренней логистики, повышение надёжности функционирования транспортной инфраструктуры. Крупнейшие российские экспортеры получат устойчивый экономический эффект, связанный с увеличением производительности, сокращением операционных расходов и возможностью бесперебойно наращивать объемы отгрузки.</a:t>
            </a:r>
          </a:p>
        </p:txBody>
      </p:sp>
      <p:sp>
        <p:nvSpPr>
          <p:cNvPr id="76" name="Заголовок 6">
            <a:extLst>
              <a:ext uri="{FF2B5EF4-FFF2-40B4-BE49-F238E27FC236}">
                <a16:creationId xmlns:a16="http://schemas.microsoft.com/office/drawing/2014/main" id="{F9E030AE-6578-D3A7-A34A-ACA2792A23B0}"/>
              </a:ext>
            </a:extLst>
          </p:cNvPr>
          <p:cNvSpPr txBox="1">
            <a:spLocks/>
          </p:cNvSpPr>
          <p:nvPr/>
        </p:nvSpPr>
        <p:spPr>
          <a:xfrm>
            <a:off x="5967615" y="496224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A94CFCC-636E-72E1-21A0-E9F29C00C4E4}"/>
              </a:ext>
            </a:extLst>
          </p:cNvPr>
          <p:cNvSpPr txBox="1"/>
          <p:nvPr/>
        </p:nvSpPr>
        <p:spPr>
          <a:xfrm>
            <a:off x="6022072" y="5340078"/>
            <a:ext cx="60948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Реализован «РУТ ИКИРИ», который включает 6 функционально завершённых программных компонентов, способных к независимым изменениям и расширениям на последующих этапах разработки. 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Оформлено партнёрство с ПАО «ТрансКонтейнер», ПАО «ЕВРАЗ», АО «Апатит». Партнеры выступают функциональными заказчиками (согласуют ТЗ) и </a:t>
            </a:r>
            <a:r>
              <a:rPr lang="ru-RU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валидируют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все проектные решения. </a:t>
            </a:r>
          </a:p>
        </p:txBody>
      </p:sp>
      <p:sp>
        <p:nvSpPr>
          <p:cNvPr id="78" name="Заголовок 6">
            <a:extLst>
              <a:ext uri="{FF2B5EF4-FFF2-40B4-BE49-F238E27FC236}">
                <a16:creationId xmlns:a16="http://schemas.microsoft.com/office/drawing/2014/main" id="{CA10A414-9458-DE9E-3929-5B432EB3D5A6}"/>
              </a:ext>
            </a:extLst>
          </p:cNvPr>
          <p:cNvSpPr txBox="1">
            <a:spLocks/>
          </p:cNvSpPr>
          <p:nvPr/>
        </p:nvSpPr>
        <p:spPr>
          <a:xfrm>
            <a:off x="275595" y="343327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711377E-8EDB-B72A-7DF8-37D5587A21B6}"/>
              </a:ext>
            </a:extLst>
          </p:cNvPr>
          <p:cNvSpPr txBox="1"/>
          <p:nvPr/>
        </p:nvSpPr>
        <p:spPr>
          <a:xfrm>
            <a:off x="283296" y="3843743"/>
            <a:ext cx="5565816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ПННТР 5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«Интеллектуальные транспортные и телекоммуникационные системы, включая автономные транспортные средства».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Критическая технология 14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«Транспортные технологии для различных сфер применения (море, земля, воздух), в том числе беспилотные и автономные системы».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Сквозная технология 25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«Технологии искусственного интеллекта в отраслях экономики, социальной сферы (включая сферу общественной безопасности) и в органах публичной власти».</a:t>
            </a:r>
          </a:p>
        </p:txBody>
      </p:sp>
      <p:sp>
        <p:nvSpPr>
          <p:cNvPr id="80" name="Заголовок 6">
            <a:extLst>
              <a:ext uri="{FF2B5EF4-FFF2-40B4-BE49-F238E27FC236}">
                <a16:creationId xmlns:a16="http://schemas.microsoft.com/office/drawing/2014/main" id="{288CD526-A8D1-B871-AD02-E47448A7E297}"/>
              </a:ext>
            </a:extLst>
          </p:cNvPr>
          <p:cNvSpPr txBox="1">
            <a:spLocks/>
          </p:cNvSpPr>
          <p:nvPr/>
        </p:nvSpPr>
        <p:spPr>
          <a:xfrm>
            <a:off x="179379" y="6107874"/>
            <a:ext cx="1502579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Заказчики: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8A94CFCC-636E-72E1-21A0-E9F29C00C4E4}"/>
              </a:ext>
            </a:extLst>
          </p:cNvPr>
          <p:cNvSpPr txBox="1"/>
          <p:nvPr/>
        </p:nvSpPr>
        <p:spPr>
          <a:xfrm>
            <a:off x="5995665" y="3951207"/>
            <a:ext cx="3706627" cy="89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lnSpc>
                <a:spcPts val="1600"/>
              </a:lnSpc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Снижение простоя оборудования: до 22%</a:t>
            </a:r>
          </a:p>
          <a:p>
            <a:pPr marL="171450" indent="-171450" algn="just">
              <a:lnSpc>
                <a:spcPts val="1600"/>
              </a:lnSpc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Увеличение производительности: более 15%</a:t>
            </a:r>
          </a:p>
          <a:p>
            <a:pPr marL="171450" indent="-171450" algn="just">
              <a:lnSpc>
                <a:spcPts val="1600"/>
              </a:lnSpc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Снижение операционных затрат: до 16%</a:t>
            </a:r>
          </a:p>
          <a:p>
            <a:pPr marL="171450" indent="-171450" algn="just">
              <a:lnSpc>
                <a:spcPts val="1600"/>
              </a:lnSpc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Уменьшение аварийности: более 20%</a:t>
            </a:r>
          </a:p>
        </p:txBody>
      </p:sp>
      <p:sp>
        <p:nvSpPr>
          <p:cNvPr id="89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9446377" y="4036690"/>
            <a:ext cx="2670573" cy="8113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РУТ ИКИРИ</a:t>
            </a:r>
          </a:p>
          <a:p>
            <a:pPr algn="ctr"/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Стабильный эффект до 0,1% от выручки</a:t>
            </a:r>
          </a:p>
        </p:txBody>
      </p: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298E8226-C07B-AFED-06F1-CE3BA2B112AD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pic>
        <p:nvPicPr>
          <p:cNvPr id="29" name="Рисунок 28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61655D5-A63D-4335-AABC-FB94F02E6D9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518BABC-0780-47A6-BA12-DDE0193F9D0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3F3E1EF-D955-D27A-EDAB-97B834150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87" y="5810615"/>
            <a:ext cx="2033932" cy="65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667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33C0A-73BF-CC77-1AC7-6BA139F2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Заголовок 6">
            <a:extLst>
              <a:ext uri="{FF2B5EF4-FFF2-40B4-BE49-F238E27FC236}">
                <a16:creationId xmlns:a16="http://schemas.microsoft.com/office/drawing/2014/main" id="{AD2B246E-1A37-DB4F-488D-9706541C60A9}"/>
              </a:ext>
            </a:extLst>
          </p:cNvPr>
          <p:cNvSpPr txBox="1">
            <a:spLocks/>
          </p:cNvSpPr>
          <p:nvPr/>
        </p:nvSpPr>
        <p:spPr>
          <a:xfrm>
            <a:off x="386785" y="160728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AA494D5-0BEA-7EFA-6C77-799BDEBFB1D1}"/>
              </a:ext>
            </a:extLst>
          </p:cNvPr>
          <p:cNvSpPr txBox="1"/>
          <p:nvPr/>
        </p:nvSpPr>
        <p:spPr>
          <a:xfrm>
            <a:off x="386785" y="208781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2025-2027</a:t>
            </a:r>
          </a:p>
        </p:txBody>
      </p:sp>
      <p:sp>
        <p:nvSpPr>
          <p:cNvPr id="69" name="Заголовок 6">
            <a:extLst>
              <a:ext uri="{FF2B5EF4-FFF2-40B4-BE49-F238E27FC236}">
                <a16:creationId xmlns:a16="http://schemas.microsoft.com/office/drawing/2014/main" id="{3B9B5F47-82C5-E208-05B0-8B72B4CC77EA}"/>
              </a:ext>
            </a:extLst>
          </p:cNvPr>
          <p:cNvSpPr txBox="1">
            <a:spLocks/>
          </p:cNvSpPr>
          <p:nvPr/>
        </p:nvSpPr>
        <p:spPr>
          <a:xfrm>
            <a:off x="386785" y="265211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32315DC-47F2-4C97-C07F-36E7EDDCF876}"/>
              </a:ext>
            </a:extLst>
          </p:cNvPr>
          <p:cNvSpPr txBox="1"/>
          <p:nvPr/>
        </p:nvSpPr>
        <p:spPr>
          <a:xfrm>
            <a:off x="386785" y="313264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15,3 млн руб.</a:t>
            </a:r>
          </a:p>
        </p:txBody>
      </p:sp>
      <p:sp>
        <p:nvSpPr>
          <p:cNvPr id="72" name="Заголовок 6">
            <a:extLst>
              <a:ext uri="{FF2B5EF4-FFF2-40B4-BE49-F238E27FC236}">
                <a16:creationId xmlns:a16="http://schemas.microsoft.com/office/drawing/2014/main" id="{3F03C4DC-8020-5D48-2DF8-A2A731F06034}"/>
              </a:ext>
            </a:extLst>
          </p:cNvPr>
          <p:cNvSpPr txBox="1">
            <a:spLocks/>
          </p:cNvSpPr>
          <p:nvPr/>
        </p:nvSpPr>
        <p:spPr>
          <a:xfrm>
            <a:off x="386784" y="369694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выпуска: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DE64D79-F2B6-626F-0ACC-24672526597D}"/>
              </a:ext>
            </a:extLst>
          </p:cNvPr>
          <p:cNvSpPr txBox="1"/>
          <p:nvPr/>
        </p:nvSpPr>
        <p:spPr>
          <a:xfrm>
            <a:off x="386784" y="417747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2028 г., 80 лицензий</a:t>
            </a:r>
          </a:p>
        </p:txBody>
      </p:sp>
      <p:sp>
        <p:nvSpPr>
          <p:cNvPr id="74" name="Заголовок 6">
            <a:extLst>
              <a:ext uri="{FF2B5EF4-FFF2-40B4-BE49-F238E27FC236}">
                <a16:creationId xmlns:a16="http://schemas.microsoft.com/office/drawing/2014/main" id="{24A72B0A-A4B0-D62E-6483-073C7AF43564}"/>
              </a:ext>
            </a:extLst>
          </p:cNvPr>
          <p:cNvSpPr txBox="1">
            <a:spLocks/>
          </p:cNvSpPr>
          <p:nvPr/>
        </p:nvSpPr>
        <p:spPr>
          <a:xfrm>
            <a:off x="386784" y="474177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14347E7-D89F-FBEB-57B9-4CF7F03FD920}"/>
              </a:ext>
            </a:extLst>
          </p:cNvPr>
          <p:cNvSpPr txBox="1"/>
          <p:nvPr/>
        </p:nvSpPr>
        <p:spPr>
          <a:xfrm>
            <a:off x="386784" y="5222307"/>
            <a:ext cx="6094878" cy="502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100%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386785" y="361297"/>
            <a:ext cx="6457768" cy="3753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Программный комплекс имитационного моделирования РУТ ИКИРИ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V="1">
            <a:off x="7305122" y="2692978"/>
            <a:ext cx="1280768" cy="10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recording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81662" y="1354816"/>
            <a:ext cx="4373072" cy="44346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9094" y="3665347"/>
            <a:ext cx="4378209" cy="2152861"/>
          </a:xfrm>
          <a:prstGeom prst="rect">
            <a:avLst/>
          </a:prstGeom>
        </p:spPr>
      </p:pic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263ADC27-A802-895C-7F50-1752C354AE75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7" name="Рисунок 16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05AE0C5-56A5-4799-BB28-2087545F15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DE7099E-231F-4927-9220-38955227D6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4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33C0A-73BF-CC77-1AC7-6BA139F2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B50F22-EA90-0EBA-64CC-1B6CDEF457EA}"/>
              </a:ext>
            </a:extLst>
          </p:cNvPr>
          <p:cNvSpPr txBox="1"/>
          <p:nvPr/>
        </p:nvSpPr>
        <p:spPr>
          <a:xfrm>
            <a:off x="180654" y="242051"/>
            <a:ext cx="854083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Navigo" panose="02070503070706040303" pitchFamily="18" charset="-52"/>
              </a:rPr>
              <a:t>Транспортные системы 2036: синергия безопасности и комфорта</a:t>
            </a:r>
          </a:p>
          <a:p>
            <a:pPr algn="ctr"/>
            <a:r>
              <a:rPr lang="ru-RU" sz="1400" b="1" i="1" dirty="0">
                <a:solidFill>
                  <a:schemeClr val="bg1"/>
                </a:solidFill>
                <a:latin typeface="Navigo" panose="02070503070706040303" pitchFamily="18" charset="-52"/>
              </a:rPr>
              <a:t>Разработка цифровых инструментов транспортного планирования и моделирования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66802" y="5144704"/>
            <a:ext cx="1847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00" dirty="0">
              <a:latin typeface="Arial Black" panose="020B0A04020102020204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370025" y="2187860"/>
            <a:ext cx="1424342" cy="297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3089257" y="2142586"/>
            <a:ext cx="1280768" cy="10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412417" y="217728"/>
            <a:ext cx="6457768" cy="3753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Система построения маршрутного расписания РУТ Трафик</a:t>
            </a:r>
          </a:p>
        </p:txBody>
      </p:sp>
      <p:sp>
        <p:nvSpPr>
          <p:cNvPr id="72" name="Заголовок 6">
            <a:extLst>
              <a:ext uri="{FF2B5EF4-FFF2-40B4-BE49-F238E27FC236}">
                <a16:creationId xmlns:a16="http://schemas.microsoft.com/office/drawing/2014/main" id="{35E003E5-D93E-3C20-E9DA-BF1BC5780A98}"/>
              </a:ext>
            </a:extLst>
          </p:cNvPr>
          <p:cNvSpPr txBox="1">
            <a:spLocks/>
          </p:cNvSpPr>
          <p:nvPr/>
        </p:nvSpPr>
        <p:spPr>
          <a:xfrm>
            <a:off x="5994390" y="91867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A4CD27C-1EC4-688F-2D33-F4B42AE5FA56}"/>
              </a:ext>
            </a:extLst>
          </p:cNvPr>
          <p:cNvSpPr txBox="1"/>
          <p:nvPr/>
        </p:nvSpPr>
        <p:spPr>
          <a:xfrm>
            <a:off x="5967615" y="1270830"/>
            <a:ext cx="6094878" cy="1102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Система «РУТ Трафик» предназначена для автоматизации процесса составления расписания, формирования и ведения картографической схемы маршрутной сети и базы маршрутных графиков. Реализация на базе современных WEB-технологий и быстрых алгоритмов прототипирования, позволяет получать оптимизированные графики движения.</a:t>
            </a:r>
          </a:p>
        </p:txBody>
      </p:sp>
      <p:sp>
        <p:nvSpPr>
          <p:cNvPr id="74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5967615" y="2403222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9F3E97B-02B4-E7B5-A41B-7E76680FB3FF}"/>
              </a:ext>
            </a:extLst>
          </p:cNvPr>
          <p:cNvSpPr txBox="1"/>
          <p:nvPr/>
        </p:nvSpPr>
        <p:spPr>
          <a:xfrm>
            <a:off x="5967615" y="2818469"/>
            <a:ext cx="6094878" cy="17175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lnSpc>
                <a:spcPts val="1600"/>
              </a:lnSpc>
              <a:buClr>
                <a:srgbClr val="EA0A2A"/>
              </a:buCl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b="1" dirty="0"/>
              <a:t>Для государства:</a:t>
            </a:r>
            <a:r>
              <a:rPr lang="ru-RU" dirty="0"/>
              <a:t> Ожидается увеличение доли пользователей общественного транспорта, что способствует развитию городской мобильности и снижению экологической нагрузки.</a:t>
            </a:r>
          </a:p>
          <a:p>
            <a:r>
              <a:rPr lang="ru-RU" b="1" dirty="0"/>
              <a:t>Для предприятия:</a:t>
            </a:r>
            <a:r>
              <a:rPr lang="ru-RU" dirty="0"/>
              <a:t> Оптимизация работы предприятия позволяет сокращать операционные расходы, высвобождая ресурсы для развития и повышения эффективности.</a:t>
            </a:r>
          </a:p>
          <a:p>
            <a:r>
              <a:rPr lang="ru-RU" b="1" dirty="0"/>
              <a:t>Для пассажиров:</a:t>
            </a:r>
            <a:r>
              <a:rPr lang="ru-RU" dirty="0"/>
              <a:t> Оптимизация расписания, способствует сокращению времени в пути, повышая привлекательность общественного транспорта для населения.</a:t>
            </a:r>
          </a:p>
        </p:txBody>
      </p:sp>
      <p:sp>
        <p:nvSpPr>
          <p:cNvPr id="76" name="Заголовок 6">
            <a:extLst>
              <a:ext uri="{FF2B5EF4-FFF2-40B4-BE49-F238E27FC236}">
                <a16:creationId xmlns:a16="http://schemas.microsoft.com/office/drawing/2014/main" id="{F9E030AE-6578-D3A7-A34A-ACA2792A23B0}"/>
              </a:ext>
            </a:extLst>
          </p:cNvPr>
          <p:cNvSpPr txBox="1">
            <a:spLocks/>
          </p:cNvSpPr>
          <p:nvPr/>
        </p:nvSpPr>
        <p:spPr>
          <a:xfrm>
            <a:off x="5967615" y="4657059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A94CFCC-636E-72E1-21A0-E9F29C00C4E4}"/>
              </a:ext>
            </a:extLst>
          </p:cNvPr>
          <p:cNvSpPr txBox="1"/>
          <p:nvPr/>
        </p:nvSpPr>
        <p:spPr>
          <a:xfrm>
            <a:off x="5967615" y="5016817"/>
            <a:ext cx="6094878" cy="1512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«РУТ Трафик» внедрен в опытную эксплуатацию и проведена опытная эксплуатация в муниципальных транспортных предприятиях следующих городов: Тула, Волгоград, Курск, Новочеркасск, Нижний Тагил, Бийск, Череповец, Коломна. Предприятиями указаны замечания и предложения по совершенствованию системы планирования и управления работы городской транспортной инфраструктуры.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8" name="Заголовок 6">
            <a:extLst>
              <a:ext uri="{FF2B5EF4-FFF2-40B4-BE49-F238E27FC236}">
                <a16:creationId xmlns:a16="http://schemas.microsoft.com/office/drawing/2014/main" id="{CA10A414-9458-DE9E-3929-5B432EB3D5A6}"/>
              </a:ext>
            </a:extLst>
          </p:cNvPr>
          <p:cNvSpPr txBox="1">
            <a:spLocks/>
          </p:cNvSpPr>
          <p:nvPr/>
        </p:nvSpPr>
        <p:spPr>
          <a:xfrm>
            <a:off x="275595" y="343327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711377E-8EDB-B72A-7DF8-37D5587A21B6}"/>
              </a:ext>
            </a:extLst>
          </p:cNvPr>
          <p:cNvSpPr txBox="1"/>
          <p:nvPr/>
        </p:nvSpPr>
        <p:spPr>
          <a:xfrm>
            <a:off x="275595" y="3835981"/>
            <a:ext cx="5565816" cy="1512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buClr>
                <a:schemeClr val="dk1"/>
              </a:buClr>
              <a:buSzPts val="1200"/>
            </a:pPr>
            <a:r>
              <a:rPr lang="ru-RU" sz="1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ГРНТИ</a:t>
            </a:r>
            <a:r>
              <a:rPr lang="ru-RU" sz="1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28.17.19 / </a:t>
            </a:r>
            <a:r>
              <a:rPr lang="ru-RU" sz="1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приоритету научно-технологического развития</a:t>
            </a:r>
            <a:r>
              <a:rPr lang="ru-RU" sz="1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Интеллектуальные транспортные и телекоммуникационные системы, включая автономные транспортные средства / </a:t>
            </a:r>
            <a:r>
              <a:rPr lang="ru-RU" sz="1200" b="1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критической технологии</a:t>
            </a:r>
            <a:r>
              <a:rPr lang="ru-RU" sz="12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создания доверенного и защищенного системного и прикладного программного обеспечения, в том числе для управления социальными и экономически значимыми системами / 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Заголовок 6">
            <a:extLst>
              <a:ext uri="{FF2B5EF4-FFF2-40B4-BE49-F238E27FC236}">
                <a16:creationId xmlns:a16="http://schemas.microsoft.com/office/drawing/2014/main" id="{288CD526-A8D1-B871-AD02-E47448A7E297}"/>
              </a:ext>
            </a:extLst>
          </p:cNvPr>
          <p:cNvSpPr txBox="1">
            <a:spLocks/>
          </p:cNvSpPr>
          <p:nvPr/>
        </p:nvSpPr>
        <p:spPr>
          <a:xfrm>
            <a:off x="283296" y="5306643"/>
            <a:ext cx="1502579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Заказчики:</a:t>
            </a:r>
          </a:p>
        </p:txBody>
      </p:sp>
      <p:pic>
        <p:nvPicPr>
          <p:cNvPr id="2" name="Google Shape;125;p13">
            <a:extLst>
              <a:ext uri="{FF2B5EF4-FFF2-40B4-BE49-F238E27FC236}">
                <a16:creationId xmlns:a16="http://schemas.microsoft.com/office/drawing/2014/main" id="{8A2AB0CA-223E-C697-C7CC-6D23DFEDDDE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2417" y="1116753"/>
            <a:ext cx="1937971" cy="1015651"/>
          </a:xfrm>
          <a:prstGeom prst="rect">
            <a:avLst/>
          </a:prstGeom>
          <a:noFill/>
          <a:ln w="38100" cap="flat" cmpd="sng">
            <a:solidFill>
              <a:srgbClr val="2F549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" name="Google Shape;126;p13">
            <a:extLst>
              <a:ext uri="{FF2B5EF4-FFF2-40B4-BE49-F238E27FC236}">
                <a16:creationId xmlns:a16="http://schemas.microsoft.com/office/drawing/2014/main" id="{9FA297F1-8F56-CA89-6BF3-4D764B7E8A1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919" y="2153053"/>
            <a:ext cx="2014943" cy="107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27;p13">
            <a:extLst>
              <a:ext uri="{FF2B5EF4-FFF2-40B4-BE49-F238E27FC236}">
                <a16:creationId xmlns:a16="http://schemas.microsoft.com/office/drawing/2014/main" id="{C6F02ADA-3A31-C597-82F2-77944E131EC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50381" y="1084515"/>
            <a:ext cx="3247949" cy="214809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994C2B-1D21-1178-7E31-F9D3E204EF79}"/>
              </a:ext>
            </a:extLst>
          </p:cNvPr>
          <p:cNvSpPr txBox="1"/>
          <p:nvPr/>
        </p:nvSpPr>
        <p:spPr>
          <a:xfrm>
            <a:off x="275595" y="5709351"/>
            <a:ext cx="407065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lvl="0" algn="just">
              <a:lnSpc>
                <a:spcPts val="1600"/>
              </a:lnSpc>
              <a:buClr>
                <a:schemeClr val="dk1"/>
              </a:buClr>
              <a:buSzPts val="1200"/>
              <a:defRPr sz="12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b="0" dirty="0"/>
              <a:t>Муниципальные транспортные предприятия 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F8D65BB1-EDCA-2615-CECA-6D7BB1935AA9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11</a:t>
            </a:r>
          </a:p>
        </p:txBody>
      </p:sp>
      <p:pic>
        <p:nvPicPr>
          <p:cNvPr id="23" name="Рисунок 22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40E757C-7BA6-488C-9795-CCA1D10D0C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1445B94-F97F-4AB9-A947-954FC4FE56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09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33C0A-73BF-CC77-1AC7-6BA139F27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Заголовок 6">
            <a:extLst>
              <a:ext uri="{FF2B5EF4-FFF2-40B4-BE49-F238E27FC236}">
                <a16:creationId xmlns:a16="http://schemas.microsoft.com/office/drawing/2014/main" id="{AD2B246E-1A37-DB4F-488D-9706541C60A9}"/>
              </a:ext>
            </a:extLst>
          </p:cNvPr>
          <p:cNvSpPr txBox="1">
            <a:spLocks/>
          </p:cNvSpPr>
          <p:nvPr/>
        </p:nvSpPr>
        <p:spPr>
          <a:xfrm>
            <a:off x="386785" y="160728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AA494D5-0BEA-7EFA-6C77-799BDEBFB1D1}"/>
              </a:ext>
            </a:extLst>
          </p:cNvPr>
          <p:cNvSpPr txBox="1"/>
          <p:nvPr/>
        </p:nvSpPr>
        <p:spPr>
          <a:xfrm>
            <a:off x="386785" y="208781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2025 год</a:t>
            </a:r>
          </a:p>
        </p:txBody>
      </p:sp>
      <p:sp>
        <p:nvSpPr>
          <p:cNvPr id="69" name="Заголовок 6">
            <a:extLst>
              <a:ext uri="{FF2B5EF4-FFF2-40B4-BE49-F238E27FC236}">
                <a16:creationId xmlns:a16="http://schemas.microsoft.com/office/drawing/2014/main" id="{3B9B5F47-82C5-E208-05B0-8B72B4CC77EA}"/>
              </a:ext>
            </a:extLst>
          </p:cNvPr>
          <p:cNvSpPr txBox="1">
            <a:spLocks/>
          </p:cNvSpPr>
          <p:nvPr/>
        </p:nvSpPr>
        <p:spPr>
          <a:xfrm>
            <a:off x="386785" y="265211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32315DC-47F2-4C97-C07F-36E7EDDCF876}"/>
              </a:ext>
            </a:extLst>
          </p:cNvPr>
          <p:cNvSpPr txBox="1"/>
          <p:nvPr/>
        </p:nvSpPr>
        <p:spPr>
          <a:xfrm>
            <a:off x="386785" y="313264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66 млн. руб.</a:t>
            </a:r>
          </a:p>
        </p:txBody>
      </p:sp>
      <p:sp>
        <p:nvSpPr>
          <p:cNvPr id="72" name="Заголовок 6">
            <a:extLst>
              <a:ext uri="{FF2B5EF4-FFF2-40B4-BE49-F238E27FC236}">
                <a16:creationId xmlns:a16="http://schemas.microsoft.com/office/drawing/2014/main" id="{3F03C4DC-8020-5D48-2DF8-A2A731F06034}"/>
              </a:ext>
            </a:extLst>
          </p:cNvPr>
          <p:cNvSpPr txBox="1">
            <a:spLocks/>
          </p:cNvSpPr>
          <p:nvPr/>
        </p:nvSpPr>
        <p:spPr>
          <a:xfrm>
            <a:off x="386784" y="369694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выпуска: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DE64D79-F2B6-626F-0ACC-24672526597D}"/>
              </a:ext>
            </a:extLst>
          </p:cNvPr>
          <p:cNvSpPr txBox="1"/>
          <p:nvPr/>
        </p:nvSpPr>
        <p:spPr>
          <a:xfrm>
            <a:off x="386784" y="4177477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2026 год, 25 лицензий</a:t>
            </a:r>
          </a:p>
        </p:txBody>
      </p:sp>
      <p:sp>
        <p:nvSpPr>
          <p:cNvPr id="74" name="Заголовок 6">
            <a:extLst>
              <a:ext uri="{FF2B5EF4-FFF2-40B4-BE49-F238E27FC236}">
                <a16:creationId xmlns:a16="http://schemas.microsoft.com/office/drawing/2014/main" id="{24A72B0A-A4B0-D62E-6483-073C7AF43564}"/>
              </a:ext>
            </a:extLst>
          </p:cNvPr>
          <p:cNvSpPr txBox="1">
            <a:spLocks/>
          </p:cNvSpPr>
          <p:nvPr/>
        </p:nvSpPr>
        <p:spPr>
          <a:xfrm>
            <a:off x="386784" y="474177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14347E7-D89F-FBEB-57B9-4CF7F03FD920}"/>
              </a:ext>
            </a:extLst>
          </p:cNvPr>
          <p:cNvSpPr txBox="1"/>
          <p:nvPr/>
        </p:nvSpPr>
        <p:spPr>
          <a:xfrm>
            <a:off x="386784" y="5222307"/>
            <a:ext cx="6094878" cy="502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100%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386785" y="361297"/>
            <a:ext cx="6457768" cy="3753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Система построения маршрутного расписания РУТ ТРАФИК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V="1">
            <a:off x="7305122" y="2692978"/>
            <a:ext cx="1280768" cy="10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9A310D73-F903-737E-D043-35A9C723EB2A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15" name="Рисунок 14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684B092-B552-48F3-954A-D48CBE1D8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D4C93C5-14BA-4C03-9E56-AD3784488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52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24040-F25B-500E-6685-ADED5755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DBB6A48-DB4D-0BAF-AC11-E8DF98CEA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03" b="6758"/>
          <a:stretch>
            <a:fillRect/>
          </a:stretch>
        </p:blipFill>
        <p:spPr>
          <a:xfrm>
            <a:off x="623681" y="2257747"/>
            <a:ext cx="4233432" cy="182359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292191" y="152088"/>
            <a:ext cx="6612221" cy="7078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ПРОГРАММНО-АППАРАТНЫЙ КОМПЛЕКС ДЛЯ ПРОВЕДЕНИЯ АУДИТА БДД</a:t>
            </a:r>
          </a:p>
        </p:txBody>
      </p:sp>
      <p:pic>
        <p:nvPicPr>
          <p:cNvPr id="5" name="Рисунок 4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B8F1E3B-B563-F8DD-9874-8A15C1320E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35E003E5-D93E-3C20-E9DA-BF1BC5780A98}"/>
              </a:ext>
            </a:extLst>
          </p:cNvPr>
          <p:cNvSpPr txBox="1">
            <a:spLocks/>
          </p:cNvSpPr>
          <p:nvPr/>
        </p:nvSpPr>
        <p:spPr>
          <a:xfrm>
            <a:off x="5540517" y="828736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4CD27C-1EC4-688F-2D33-F4B42AE5FA56}"/>
              </a:ext>
            </a:extLst>
          </p:cNvPr>
          <p:cNvSpPr txBox="1"/>
          <p:nvPr/>
        </p:nvSpPr>
        <p:spPr>
          <a:xfrm>
            <a:off x="5540521" y="1135169"/>
            <a:ext cx="6467763" cy="2127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Аудит безопасности дорожного движения направлен на выявление аварийно-опасных участков автомобильных дорог, на которых возможно возникновение ДТП с погибшими и ранеными. Результатом аудита является база управленческих решений по повышению БДД для сохранения жизни и здоровья граждан России. Аудит осуществляется с использованием программно-аппаратного комплекса, включающего дорожную лабораторию с оборудованием и разработанные университетом программное обеспечение и методику проведения. Проведен аудит БДД участка протяженностью 56 километров улично-дорожной сети г. Москвы – Северо-Восточной хорды (СВХ) (часть Московского скоростного диаметра (МСД), получены первые аналитические данные, разработаны рекомендации по снижению аварийности.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5540516" y="322110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3E97B-02B4-E7B5-A41B-7E76680FB3FF}"/>
              </a:ext>
            </a:extLst>
          </p:cNvPr>
          <p:cNvSpPr txBox="1"/>
          <p:nvPr/>
        </p:nvSpPr>
        <p:spPr>
          <a:xfrm>
            <a:off x="5540520" y="3533044"/>
            <a:ext cx="6359116" cy="89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Обеспечение безопасности и комфортности при использовании автомобильных дорог на территории Российской Федерации. Создана уникальная технология, масштабирование которой способствует достижению национальных целей развития (сокращение числа погибших в 1,5 раза к 2030 году).</a:t>
            </a:r>
            <a:endParaRPr lang="ru-RU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F9E030AE-6578-D3A7-A34A-ACA2792A23B0}"/>
              </a:ext>
            </a:extLst>
          </p:cNvPr>
          <p:cNvSpPr txBox="1">
            <a:spLocks/>
          </p:cNvSpPr>
          <p:nvPr/>
        </p:nvSpPr>
        <p:spPr>
          <a:xfrm>
            <a:off x="5540517" y="4431146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94CFCC-636E-72E1-21A0-E9F29C00C4E4}"/>
              </a:ext>
            </a:extLst>
          </p:cNvPr>
          <p:cNvSpPr txBox="1"/>
          <p:nvPr/>
        </p:nvSpPr>
        <p:spPr>
          <a:xfrm>
            <a:off x="5540520" y="4748554"/>
            <a:ext cx="63591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Уровень готовности УГТ-9. Технология готова к промышленной эксплуатации – проведению аудита БДД на автомобильных дорогах по заказу органов государственной власти и местного самоуправления.</a:t>
            </a: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CA10A414-9458-DE9E-3929-5B432EB3D5A6}"/>
              </a:ext>
            </a:extLst>
          </p:cNvPr>
          <p:cNvSpPr txBox="1">
            <a:spLocks/>
          </p:cNvSpPr>
          <p:nvPr/>
        </p:nvSpPr>
        <p:spPr>
          <a:xfrm>
            <a:off x="386786" y="4126976"/>
            <a:ext cx="3852706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11377E-8EDB-B72A-7DF8-37D5587A21B6}"/>
              </a:ext>
            </a:extLst>
          </p:cNvPr>
          <p:cNvSpPr txBox="1"/>
          <p:nvPr/>
        </p:nvSpPr>
        <p:spPr>
          <a:xfrm>
            <a:off x="386787" y="4447026"/>
            <a:ext cx="4711113" cy="2127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ПННТР 5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«Интеллектуальные транспортные и телекоммуникационные системы, включая автономные транспортные средства». 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Критическая технология 14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«Транспортные технологии для различных сфер применения (море, земля, воздух), в том числе беспилотные и автономные системы».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Сквозная технология 25 </a:t>
            </a: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«Технологии искусственного интеллекта в отраслях экономики, социальной сферы </a:t>
            </a:r>
            <a:b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(включая сферу общественной безопасности) и в органах публичной власти».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288CD526-A8D1-B871-AD02-E47448A7E297}"/>
              </a:ext>
            </a:extLst>
          </p:cNvPr>
          <p:cNvSpPr txBox="1">
            <a:spLocks/>
          </p:cNvSpPr>
          <p:nvPr/>
        </p:nvSpPr>
        <p:spPr>
          <a:xfrm>
            <a:off x="5540521" y="545644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Заказчики: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79C4A5-42CD-7C7F-3707-89A780F5D23A}"/>
              </a:ext>
            </a:extLst>
          </p:cNvPr>
          <p:cNvSpPr txBox="1"/>
          <p:nvPr/>
        </p:nvSpPr>
        <p:spPr>
          <a:xfrm>
            <a:off x="5540521" y="5770221"/>
            <a:ext cx="6264692" cy="89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Органы государственной власти и местного самоуправления в области обеспечения безопасности дорожного движения, Балансодержатели автомобильных дорог общего и необщего пользования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Партнерство с ГКУ «ЦОДД» (г. Москва), НПО Регион (г. Москва)</a:t>
            </a:r>
          </a:p>
        </p:txBody>
      </p:sp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851E1C42-C697-710E-8682-9C27B5DBE65C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9918E8E-FE01-481A-9AEE-8F8A167DE8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3D64BBE-6187-82C1-7CA1-89958BF4E7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80" y="882934"/>
            <a:ext cx="2116716" cy="141059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E9FBEE9-4E7C-28C5-3F5D-11B22C7212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396" y="881831"/>
            <a:ext cx="2116716" cy="141169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486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D73EF-B514-A8FF-D525-00C30798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6">
            <a:extLst>
              <a:ext uri="{FF2B5EF4-FFF2-40B4-BE49-F238E27FC236}">
                <a16:creationId xmlns:a16="http://schemas.microsoft.com/office/drawing/2014/main" id="{AD2B246E-1A37-DB4F-488D-9706541C60A9}"/>
              </a:ext>
            </a:extLst>
          </p:cNvPr>
          <p:cNvSpPr txBox="1">
            <a:spLocks/>
          </p:cNvSpPr>
          <p:nvPr/>
        </p:nvSpPr>
        <p:spPr>
          <a:xfrm>
            <a:off x="386785" y="160728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A494D5-0BEA-7EFA-6C77-799BDEBFB1D1}"/>
              </a:ext>
            </a:extLst>
          </p:cNvPr>
          <p:cNvSpPr txBox="1"/>
          <p:nvPr/>
        </p:nvSpPr>
        <p:spPr>
          <a:xfrm>
            <a:off x="386785" y="1997261"/>
            <a:ext cx="56422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разработки программно-аппаратного комплекса 2024 – 2025 гг.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получение эффекта от внедрения аудита 2027 – 2030 гг. и далее ежегодным накопительным итогом</a:t>
            </a:r>
          </a:p>
        </p:txBody>
      </p:sp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3B9B5F47-82C5-E208-05B0-8B72B4CC77EA}"/>
              </a:ext>
            </a:extLst>
          </p:cNvPr>
          <p:cNvSpPr txBox="1">
            <a:spLocks/>
          </p:cNvSpPr>
          <p:nvPr/>
        </p:nvSpPr>
        <p:spPr>
          <a:xfrm>
            <a:off x="386785" y="2780587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2315DC-47F2-4C97-C07F-36E7EDDCF876}"/>
              </a:ext>
            </a:extLst>
          </p:cNvPr>
          <p:cNvSpPr txBox="1"/>
          <p:nvPr/>
        </p:nvSpPr>
        <p:spPr>
          <a:xfrm>
            <a:off x="386785" y="3182582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44,9 млн. руб.</a:t>
            </a:r>
          </a:p>
        </p:txBody>
      </p:sp>
      <p:sp>
        <p:nvSpPr>
          <p:cNvPr id="23" name="Заголовок 6">
            <a:extLst>
              <a:ext uri="{FF2B5EF4-FFF2-40B4-BE49-F238E27FC236}">
                <a16:creationId xmlns:a16="http://schemas.microsoft.com/office/drawing/2014/main" id="{3F03C4DC-8020-5D48-2DF8-A2A731F06034}"/>
              </a:ext>
            </a:extLst>
          </p:cNvPr>
          <p:cNvSpPr txBox="1">
            <a:spLocks/>
          </p:cNvSpPr>
          <p:nvPr/>
        </p:nvSpPr>
        <p:spPr>
          <a:xfrm>
            <a:off x="386783" y="3619926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E64D79-F2B6-626F-0ACC-24672526597D}"/>
              </a:ext>
            </a:extLst>
          </p:cNvPr>
          <p:cNvSpPr txBox="1"/>
          <p:nvPr/>
        </p:nvSpPr>
        <p:spPr>
          <a:xfrm>
            <a:off x="386783" y="4021762"/>
            <a:ext cx="5642208" cy="502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 составляет порядка 1 000 км/год, </a:t>
            </a:r>
            <a:b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 возможностью увеличения за счет сборки дополнительных комплексов</a:t>
            </a:r>
          </a:p>
        </p:txBody>
      </p:sp>
      <p:sp>
        <p:nvSpPr>
          <p:cNvPr id="25" name="Заголовок 6">
            <a:extLst>
              <a:ext uri="{FF2B5EF4-FFF2-40B4-BE49-F238E27FC236}">
                <a16:creationId xmlns:a16="http://schemas.microsoft.com/office/drawing/2014/main" id="{24A72B0A-A4B0-D62E-6483-073C7AF43564}"/>
              </a:ext>
            </a:extLst>
          </p:cNvPr>
          <p:cNvSpPr txBox="1">
            <a:spLocks/>
          </p:cNvSpPr>
          <p:nvPr/>
        </p:nvSpPr>
        <p:spPr>
          <a:xfrm>
            <a:off x="386783" y="4637784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4347E7-D89F-FBEB-57B9-4CF7F03FD920}"/>
              </a:ext>
            </a:extLst>
          </p:cNvPr>
          <p:cNvSpPr txBox="1"/>
          <p:nvPr/>
        </p:nvSpPr>
        <p:spPr>
          <a:xfrm>
            <a:off x="386783" y="5082349"/>
            <a:ext cx="5709217" cy="896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Степень локализации 100% 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Компоненты программно-аппаратного комплекса являются отечественной разработкой с использованием отечественных и зарубежных комплектующих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201" y="1001044"/>
            <a:ext cx="5642208" cy="30867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408" y="4093548"/>
            <a:ext cx="4011201" cy="17874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6" t="1401" r="30562" b="3482"/>
          <a:stretch/>
        </p:blipFill>
        <p:spPr>
          <a:xfrm>
            <a:off x="10332720" y="4096638"/>
            <a:ext cx="1617689" cy="178440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63AFD4CF-6D45-0F53-D823-C5F5D1731DE1}"/>
              </a:ext>
            </a:extLst>
          </p:cNvPr>
          <p:cNvSpPr txBox="1">
            <a:spLocks/>
          </p:cNvSpPr>
          <p:nvPr/>
        </p:nvSpPr>
        <p:spPr>
          <a:xfrm>
            <a:off x="292191" y="152088"/>
            <a:ext cx="6612221" cy="7078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ПРОГРАММНО-АППАРАТНЫЙ КОМПЛЕКС ДЛЯ ПРОВЕДЕНИЯ АУДИТА БДД</a:t>
            </a:r>
          </a:p>
        </p:txBody>
      </p:sp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BFE3D135-FDA8-13D6-7164-FC74A3DAE36F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17" name="Рисунок 16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B4EE7DA-269D-4C9E-AEC3-6DE419795B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E9146F0-6F17-45E8-93A4-15240CC634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64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24040-F25B-500E-6685-ADED5755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292191" y="152088"/>
            <a:ext cx="7218081" cy="7078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РАЗРАБОТКА ТЕХНОЛОГИИ ПОЛУЧЕНИЯ ЭЛЕКТРОИЗОЛЯЦИОННОГО КЕРАМИЧЕСКОГО МАТЕРИАЛА НА ОСНОВЕ СТЕАТИТА ИЗ  СЫРЬЕВЫХ КОМПОНЕНТОВ С НИЗКИМ СОДЕРЖАНИЕМ ПРИМЕСЕЙ</a:t>
            </a:r>
          </a:p>
        </p:txBody>
      </p: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35E003E5-D93E-3C20-E9DA-BF1BC5780A98}"/>
              </a:ext>
            </a:extLst>
          </p:cNvPr>
          <p:cNvSpPr txBox="1">
            <a:spLocks/>
          </p:cNvSpPr>
          <p:nvPr/>
        </p:nvSpPr>
        <p:spPr>
          <a:xfrm>
            <a:off x="5776072" y="1548457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4CD27C-1EC4-688F-2D33-F4B42AE5FA56}"/>
              </a:ext>
            </a:extLst>
          </p:cNvPr>
          <p:cNvSpPr txBox="1"/>
          <p:nvPr/>
        </p:nvSpPr>
        <p:spPr>
          <a:xfrm>
            <a:off x="5776073" y="1903209"/>
            <a:ext cx="5943218" cy="486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Технология изготовления керамических изоляторов из синтезированных порошков с минимальным содержанием примесей.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5776073" y="242485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3E97B-02B4-E7B5-A41B-7E76680FB3FF}"/>
              </a:ext>
            </a:extLst>
          </p:cNvPr>
          <p:cNvSpPr txBox="1"/>
          <p:nvPr/>
        </p:nvSpPr>
        <p:spPr>
          <a:xfrm>
            <a:off x="5818800" y="2756466"/>
            <a:ext cx="5943217" cy="1922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Реальный сектор экономики: возможность импортозамещения в области производства электротехнических керамических изделий, повышение технологического суверенитета страны.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Финансовый сектор: снижение затрат на производство за счёт использования более дешёвого синтезированного сырья и уменьшения количества брака, повышение рентабельности производства.</a:t>
            </a:r>
          </a:p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Социальная сфера: развитие отечественных технологий и промышленности, создание рабочих мест, обеспечение потребностей различных отраслей (ВПК, микроэлектроника, приборостроение и др.).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F9E030AE-6578-D3A7-A34A-ACA2792A23B0}"/>
              </a:ext>
            </a:extLst>
          </p:cNvPr>
          <p:cNvSpPr txBox="1">
            <a:spLocks/>
          </p:cNvSpPr>
          <p:nvPr/>
        </p:nvSpPr>
        <p:spPr>
          <a:xfrm>
            <a:off x="5838619" y="4699235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94CFCC-636E-72E1-21A0-E9F29C00C4E4}"/>
              </a:ext>
            </a:extLst>
          </p:cNvPr>
          <p:cNvSpPr txBox="1"/>
          <p:nvPr/>
        </p:nvSpPr>
        <p:spPr>
          <a:xfrm>
            <a:off x="5862607" y="5102188"/>
            <a:ext cx="5943217" cy="486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Уровень готовности УГТ-6. Технология готова к промышленному производству, а также изготовлена пилотная партия керамических изоляторов.</a:t>
            </a: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CA10A414-9458-DE9E-3929-5B432EB3D5A6}"/>
              </a:ext>
            </a:extLst>
          </p:cNvPr>
          <p:cNvSpPr txBox="1">
            <a:spLocks/>
          </p:cNvSpPr>
          <p:nvPr/>
        </p:nvSpPr>
        <p:spPr>
          <a:xfrm>
            <a:off x="335466" y="3257539"/>
            <a:ext cx="3852706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11377E-8EDB-B72A-7DF8-37D5587A21B6}"/>
              </a:ext>
            </a:extLst>
          </p:cNvPr>
          <p:cNvSpPr txBox="1"/>
          <p:nvPr/>
        </p:nvSpPr>
        <p:spPr>
          <a:xfrm>
            <a:off x="335466" y="3525332"/>
            <a:ext cx="5008059" cy="3436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Приоритетному направлению развития РФ, определенной Стратегией научно-технологического развития Российской Федерации, утв. Указом Президента Российской Федерации </a:t>
            </a:r>
            <a:b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от 28.02.2024 №145</a:t>
            </a:r>
          </a:p>
          <a:p>
            <a:pPr algn="just">
              <a:spcAft>
                <a:spcPts val="800"/>
              </a:spcAft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а) переход к передовым технологиям проектирования и создания высокотехнологичной продукции, основанным на применении интеллектуальных производственных решений, роботизированных и высокопроизводительных вычислительных систем, новых материалов и химических соединений, результатов обработки больших объемов данных, технологий машинного обучения и искусственного интеллекта</a:t>
            </a:r>
          </a:p>
          <a:p>
            <a:pPr algn="just">
              <a:spcAft>
                <a:spcPts val="800"/>
              </a:spcAft>
              <a:buClr>
                <a:srgbClr val="EA0A2A"/>
              </a:buClr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Приоритетному направлению научно-технологического развития и перечню важнейших наукоемких технологий, утв. Указом Президента Российской Федерации от 18.06.2024 №529. Сквозные технологии  -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Технология создания новых материалов с заданными свойствами и эксплуатационными характеристиками.</a:t>
            </a:r>
          </a:p>
          <a:p>
            <a:pPr algn="just">
              <a:lnSpc>
                <a:spcPts val="1600"/>
              </a:lnSpc>
              <a:spcAft>
                <a:spcPts val="800"/>
              </a:spcAft>
              <a:buClr>
                <a:srgbClr val="EA0A2A"/>
              </a:buClr>
            </a:pPr>
            <a:endParaRPr lang="ru-RU" sz="105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288CD526-A8D1-B871-AD02-E47448A7E297}"/>
              </a:ext>
            </a:extLst>
          </p:cNvPr>
          <p:cNvSpPr txBox="1">
            <a:spLocks/>
          </p:cNvSpPr>
          <p:nvPr/>
        </p:nvSpPr>
        <p:spPr>
          <a:xfrm>
            <a:off x="5862607" y="577693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Заказчики: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79C4A5-42CD-7C7F-3707-89A780F5D23A}"/>
              </a:ext>
            </a:extLst>
          </p:cNvPr>
          <p:cNvSpPr txBox="1"/>
          <p:nvPr/>
        </p:nvSpPr>
        <p:spPr>
          <a:xfrm>
            <a:off x="5927934" y="6179639"/>
            <a:ext cx="5971702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Производители электроники и электротехнических изоляторов</a:t>
            </a:r>
          </a:p>
        </p:txBody>
      </p:sp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851E1C42-C697-710E-8682-9C27B5DBE65C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19" name="Рисунок 18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75ED449-FA5E-4770-8271-371D594953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E560414-AA43-4781-9F80-FC9CB687B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37CD205-99F9-49A9-BE16-98D4DFFBCF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10" y="1664493"/>
            <a:ext cx="1408667" cy="1450392"/>
          </a:xfrm>
          <a:prstGeom prst="roundRect">
            <a:avLst>
              <a:gd name="adj" fmla="val 16667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28465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D73EF-B514-A8FF-D525-00C30798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6">
            <a:extLst>
              <a:ext uri="{FF2B5EF4-FFF2-40B4-BE49-F238E27FC236}">
                <a16:creationId xmlns:a16="http://schemas.microsoft.com/office/drawing/2014/main" id="{AD2B246E-1A37-DB4F-488D-9706541C60A9}"/>
              </a:ext>
            </a:extLst>
          </p:cNvPr>
          <p:cNvSpPr txBox="1">
            <a:spLocks/>
          </p:cNvSpPr>
          <p:nvPr/>
        </p:nvSpPr>
        <p:spPr>
          <a:xfrm>
            <a:off x="386785" y="160728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Результаты в 2025 году:</a:t>
            </a:r>
          </a:p>
        </p:txBody>
      </p:sp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3B9B5F47-82C5-E208-05B0-8B72B4CC77EA}"/>
              </a:ext>
            </a:extLst>
          </p:cNvPr>
          <p:cNvSpPr txBox="1">
            <a:spLocks/>
          </p:cNvSpPr>
          <p:nvPr/>
        </p:nvSpPr>
        <p:spPr>
          <a:xfrm>
            <a:off x="386780" y="461623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2315DC-47F2-4C97-C07F-36E7EDDCF876}"/>
              </a:ext>
            </a:extLst>
          </p:cNvPr>
          <p:cNvSpPr txBox="1"/>
          <p:nvPr/>
        </p:nvSpPr>
        <p:spPr>
          <a:xfrm>
            <a:off x="386781" y="5078655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29 млн. руб., включая закупку оборудования </a:t>
            </a:r>
          </a:p>
        </p:txBody>
      </p:sp>
      <p:sp>
        <p:nvSpPr>
          <p:cNvPr id="23" name="Заголовок 6">
            <a:extLst>
              <a:ext uri="{FF2B5EF4-FFF2-40B4-BE49-F238E27FC236}">
                <a16:creationId xmlns:a16="http://schemas.microsoft.com/office/drawing/2014/main" id="{3F03C4DC-8020-5D48-2DF8-A2A731F06034}"/>
              </a:ext>
            </a:extLst>
          </p:cNvPr>
          <p:cNvSpPr txBox="1">
            <a:spLocks/>
          </p:cNvSpPr>
          <p:nvPr/>
        </p:nvSpPr>
        <p:spPr>
          <a:xfrm>
            <a:off x="386781" y="543589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E64D79-F2B6-626F-0ACC-24672526597D}"/>
              </a:ext>
            </a:extLst>
          </p:cNvPr>
          <p:cNvSpPr txBox="1"/>
          <p:nvPr/>
        </p:nvSpPr>
        <p:spPr>
          <a:xfrm>
            <a:off x="386782" y="5851088"/>
            <a:ext cx="564220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 составляет порядка 385 000 шт./год</a:t>
            </a:r>
          </a:p>
        </p:txBody>
      </p:sp>
      <p:sp>
        <p:nvSpPr>
          <p:cNvPr id="25" name="Заголовок 6">
            <a:extLst>
              <a:ext uri="{FF2B5EF4-FFF2-40B4-BE49-F238E27FC236}">
                <a16:creationId xmlns:a16="http://schemas.microsoft.com/office/drawing/2014/main" id="{24A72B0A-A4B0-D62E-6483-073C7AF43564}"/>
              </a:ext>
            </a:extLst>
          </p:cNvPr>
          <p:cNvSpPr txBox="1">
            <a:spLocks/>
          </p:cNvSpPr>
          <p:nvPr/>
        </p:nvSpPr>
        <p:spPr>
          <a:xfrm>
            <a:off x="6211889" y="461623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4347E7-D89F-FBEB-57B9-4CF7F03FD920}"/>
              </a:ext>
            </a:extLst>
          </p:cNvPr>
          <p:cNvSpPr txBox="1"/>
          <p:nvPr/>
        </p:nvSpPr>
        <p:spPr>
          <a:xfrm>
            <a:off x="6217218" y="5018941"/>
            <a:ext cx="5709217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Степень локализации 100% </a:t>
            </a: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63AFD4CF-6D45-0F53-D823-C5F5D1731DE1}"/>
              </a:ext>
            </a:extLst>
          </p:cNvPr>
          <p:cNvSpPr txBox="1">
            <a:spLocks/>
          </p:cNvSpPr>
          <p:nvPr/>
        </p:nvSpPr>
        <p:spPr>
          <a:xfrm>
            <a:off x="292191" y="152088"/>
            <a:ext cx="7425345" cy="7078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РАЗРАБОТКА ТЕХНОЛОГИИ ПОЛУЧЕНИЯ ЭЛЕКТРОИЗОЛЯЦИОННОГО КЕРАМИЧЕСКОГО МАТЕРИАЛА НА ОСНОВЕ СТЕАТИТА ИЗ  СЫРЬЕВЫХ КОМПОНЕНТОВ С НИЗКИМ СОДЕРЖАНИЕМ ПРИМЕСЕЙ</a:t>
            </a:r>
          </a:p>
        </p:txBody>
      </p:sp>
      <p:sp>
        <p:nvSpPr>
          <p:cNvPr id="2" name="Заголовок 6">
            <a:extLst>
              <a:ext uri="{FF2B5EF4-FFF2-40B4-BE49-F238E27FC236}">
                <a16:creationId xmlns:a16="http://schemas.microsoft.com/office/drawing/2014/main" id="{BFE3D135-FDA8-13D6-7164-FC74A3DAE36F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14" name="Рисунок 13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DD52FAC-D9C0-4625-88A9-AF4A43D26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B78F48D-F000-41E9-96E1-96F6DBB2FB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000" y="2117969"/>
            <a:ext cx="5588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Проведён анализ доступных научных и нормативных источников по синтезу стеатитовой керамики и анализ рынка потенциальных потребителей электроизоляционного керамического материала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Разработаны требования к необходимому оборудованию и организована закупка измерительного, технологического и вспомогательного оборудования для выполнения проекта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Отработаны режимы подготовки компонентов смеси и синтеза электроизоляционного керамического материала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Выполнены научные исследования по анализу влияния добавок и гранулометрического состава на материал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0" y="2117969"/>
            <a:ext cx="558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Произведён расчёт стехиометрического состава смеси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Отработаны режимы синтеза электроизоляционного керамического материала и изготовлены лабораторные образцы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Подана заявка на регистрацию объекта интеллектуальной собственности (номер заявки 2025129359)</a:t>
            </a:r>
          </a:p>
          <a:p>
            <a:pPr marL="171450" indent="-171450" algn="just">
              <a:lnSpc>
                <a:spcPct val="125000"/>
              </a:lnSpc>
              <a:buFontTx/>
              <a:buChar char="-"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Принята в публикацию научная статья по результатам исследований («Влияние природы исходных компонентов, режимов термообработки и максимальной температуры синтеза на фазовый состав стеатита») в российском рецензируемом научном журнале «Новые огнеупоры»</a:t>
            </a:r>
          </a:p>
        </p:txBody>
      </p:sp>
    </p:spTree>
    <p:extLst>
      <p:ext uri="{BB962C8B-B14F-4D97-AF65-F5344CB8AC3E}">
        <p14:creationId xmlns:p14="http://schemas.microsoft.com/office/powerpoint/2010/main" val="3795789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24040-F25B-500E-6685-ADED5755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A9ED401C-98C0-52BE-4A74-7A7D07E78906}"/>
              </a:ext>
            </a:extLst>
          </p:cNvPr>
          <p:cNvSpPr txBox="1">
            <a:spLocks/>
          </p:cNvSpPr>
          <p:nvPr/>
        </p:nvSpPr>
        <p:spPr>
          <a:xfrm>
            <a:off x="386785" y="361297"/>
            <a:ext cx="6457768" cy="79164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ЦИФРОВАЯ ЛОГИСТИЧЕСКАЯ ПЛАТФОРМА «ВЕГА»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35E003E5-D93E-3C20-E9DA-BF1BC5780A98}"/>
              </a:ext>
            </a:extLst>
          </p:cNvPr>
          <p:cNvSpPr txBox="1">
            <a:spLocks/>
          </p:cNvSpPr>
          <p:nvPr/>
        </p:nvSpPr>
        <p:spPr>
          <a:xfrm>
            <a:off x="5235036" y="95791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4CD27C-1EC4-688F-2D33-F4B42AE5FA56}"/>
              </a:ext>
            </a:extLst>
          </p:cNvPr>
          <p:cNvSpPr txBox="1"/>
          <p:nvPr/>
        </p:nvSpPr>
        <p:spPr>
          <a:xfrm>
            <a:off x="5235035" y="1347899"/>
            <a:ext cx="60948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Переход на новый уровень коммуникации между участниками рынка транспортно-логистических услуг посредством перевода бизнес-процессов в цифровой формат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1D03E53-2341-7A52-04BC-340C8BA680CD}"/>
              </a:ext>
            </a:extLst>
          </p:cNvPr>
          <p:cNvSpPr txBox="1">
            <a:spLocks/>
          </p:cNvSpPr>
          <p:nvPr/>
        </p:nvSpPr>
        <p:spPr>
          <a:xfrm>
            <a:off x="5235036" y="190348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3E97B-02B4-E7B5-A41B-7E76680FB3FF}"/>
              </a:ext>
            </a:extLst>
          </p:cNvPr>
          <p:cNvSpPr txBox="1"/>
          <p:nvPr/>
        </p:nvSpPr>
        <p:spPr>
          <a:xfrm>
            <a:off x="5235035" y="2268399"/>
            <a:ext cx="6242589" cy="434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400"/>
              </a:spcBef>
              <a:spcAft>
                <a:spcPts val="200"/>
              </a:spcAft>
            </a:pPr>
            <a:r>
              <a:rPr lang="ru-RU" sz="1200" dirty="0"/>
              <a:t>1)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для операторов подвижного состава и контейнеров: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обеспечение своевременного формирования, отправления контейнерных поездов и отправительских маршрутов за счет оперативного управления парком вагонов;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снижение затрат собственников подвижного состава и контейнеров;</a:t>
            </a: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ускорение оборота вагонов, контейнеров, за счет автоматизированного планирования и оперативного обмена подвижным составом и контейнерами, что позволит операторам использовать меньший парк для перевозки большего объема грузов;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доставка грузов в срок, как результат мультипликативный эффект для всех участников рынка в уменьшении претензий со стороны грузоотправителей и грузополучателей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оперативный поиск по географическому признаку вагоноремонтных компаний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 прогнозируемый эффект увеличение дохода до 10 %, снижение стоимости товара конечного получателя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2) для владельцев  железнодорожных путей необщего пользования (ПНП):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 оптимизация загрузки инфраструктуры ПНП за счет цифрового взаимодействия с операторами подвижного состава;</a:t>
            </a:r>
          </a:p>
          <a:p>
            <a:pPr marL="171450" indent="-171450" algn="just">
              <a:buFontTx/>
              <a:buChar char="-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получение дополнительного дохода за счет предоставления услуг отстоя вагонов и иных сопутствующих услуг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‑  прогнозируемый эффект увеличение дохода до 15 %, снижение стоимости товара конечного получателя</a:t>
            </a:r>
          </a:p>
          <a:p>
            <a:pPr algn="just">
              <a:spcBef>
                <a:spcPts val="400"/>
              </a:spcBef>
              <a:spcAft>
                <a:spcPts val="200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3) для ОАО «РЖД»: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 снижения нагрузки на инфраструктуру ОАО «РЖД» за счет внедрения автоматизации взаимодействия операторов подвижного состава, контейнеров и владельцев ПНП</a:t>
            </a:r>
          </a:p>
          <a:p>
            <a:pPr algn="just">
              <a:spcBef>
                <a:spcPts val="400"/>
              </a:spcBef>
              <a:spcAft>
                <a:spcPts val="200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4) Для вагоноремонтных компаний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- Повышение доходов за счет наращивания заказов на ремонт вагонов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F9E030AE-6578-D3A7-A34A-ACA2792A23B0}"/>
              </a:ext>
            </a:extLst>
          </p:cNvPr>
          <p:cNvSpPr txBox="1">
            <a:spLocks/>
          </p:cNvSpPr>
          <p:nvPr/>
        </p:nvSpPr>
        <p:spPr>
          <a:xfrm>
            <a:off x="386783" y="3757341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288CD526-A8D1-B871-AD02-E47448A7E297}"/>
              </a:ext>
            </a:extLst>
          </p:cNvPr>
          <p:cNvSpPr txBox="1">
            <a:spLocks/>
          </p:cNvSpPr>
          <p:nvPr/>
        </p:nvSpPr>
        <p:spPr>
          <a:xfrm>
            <a:off x="386783" y="564847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BDDDE98-471E-B367-05DE-F6AE9D0013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2" y="1152939"/>
            <a:ext cx="4116315" cy="24697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6783" y="4079829"/>
            <a:ext cx="46576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000000"/>
              </a:buClr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очередь 1 (2023)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УГТ8: Реальная система завершена и квалифицирована в ходе испытаний и демонстрации</a:t>
            </a:r>
          </a:p>
          <a:p>
            <a:pPr lvl="0" algn="just">
              <a:buClr>
                <a:srgbClr val="000000"/>
              </a:buClr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очередь 2 (2024) УГТ4: Компонент и/или макет испытаны в лабораторном окружении </a:t>
            </a:r>
          </a:p>
          <a:p>
            <a:pPr algn="just">
              <a:buClr>
                <a:srgbClr val="000000"/>
              </a:buClr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очередь 3 (2025) УГТ5: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Изготовлен экспериментальный образец в реальном масштабе по полупромышленной технологии и испытан, проведена эмуляция основных внешних условий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86783" y="5971977"/>
            <a:ext cx="4710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ОАО «РЖД», операторы железнодорожного подвижного состава, контейнеров и владельцы железнодорожных путей необщего пользования, вагоноремонтные компании</a:t>
            </a:r>
            <a:endParaRPr lang="ru-RU" sz="1200" kern="0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C1152A90-D77B-06A8-43EF-AAA4D04B0D8D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FFD4D3A-A0BD-4C07-B719-B4464A8A5F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552714D-67D6-4019-9B41-3022DDBEE6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7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D73EF-B514-A8FF-D525-00C30798D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451FC883-426D-41DF-ED72-5165C770CA2E}"/>
              </a:ext>
            </a:extLst>
          </p:cNvPr>
          <p:cNvSpPr txBox="1">
            <a:spLocks/>
          </p:cNvSpPr>
          <p:nvPr/>
        </p:nvSpPr>
        <p:spPr>
          <a:xfrm>
            <a:off x="568229" y="356049"/>
            <a:ext cx="6457768" cy="10978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ЦИФРОВАЯ ЛОГИСТИЧЕСКАЯ ПЛАТФОРМА «ВЕГА»</a:t>
            </a:r>
            <a:endParaRPr lang="ru-RU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495EDB1F-213F-0372-A124-97A4FF8F9292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Заголовок 6">
            <a:extLst>
              <a:ext uri="{FF2B5EF4-FFF2-40B4-BE49-F238E27FC236}">
                <a16:creationId xmlns:a16="http://schemas.microsoft.com/office/drawing/2014/main" id="{AD2B246E-1A37-DB4F-488D-9706541C60A9}"/>
              </a:ext>
            </a:extLst>
          </p:cNvPr>
          <p:cNvSpPr txBox="1">
            <a:spLocks/>
          </p:cNvSpPr>
          <p:nvPr/>
        </p:nvSpPr>
        <p:spPr>
          <a:xfrm>
            <a:off x="600145" y="1580217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A494D5-0BEA-7EFA-6C77-799BDEBFB1D1}"/>
              </a:ext>
            </a:extLst>
          </p:cNvPr>
          <p:cNvSpPr txBox="1"/>
          <p:nvPr/>
        </p:nvSpPr>
        <p:spPr>
          <a:xfrm>
            <a:off x="600145" y="1968414"/>
            <a:ext cx="3575616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buClr>
                <a:srgbClr val="000000"/>
              </a:buClr>
              <a:defRPr/>
            </a:pPr>
            <a:r>
              <a:rPr lang="ru-RU" sz="1400" kern="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2022 - 2025 гг.</a:t>
            </a:r>
          </a:p>
        </p:txBody>
      </p:sp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3B9B5F47-82C5-E208-05B0-8B72B4CC77EA}"/>
              </a:ext>
            </a:extLst>
          </p:cNvPr>
          <p:cNvSpPr txBox="1">
            <a:spLocks/>
          </p:cNvSpPr>
          <p:nvPr/>
        </p:nvSpPr>
        <p:spPr>
          <a:xfrm>
            <a:off x="600144" y="2452774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2315DC-47F2-4C97-C07F-36E7EDDCF876}"/>
              </a:ext>
            </a:extLst>
          </p:cNvPr>
          <p:cNvSpPr txBox="1"/>
          <p:nvPr/>
        </p:nvSpPr>
        <p:spPr>
          <a:xfrm>
            <a:off x="568230" y="2976539"/>
            <a:ext cx="609487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buClr>
                <a:srgbClr val="000000"/>
              </a:buClr>
              <a:defRPr/>
            </a:pPr>
            <a:r>
              <a:rPr lang="ru-RU" sz="1400" kern="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Около 100 млн. руб.</a:t>
            </a:r>
          </a:p>
        </p:txBody>
      </p:sp>
      <p:sp>
        <p:nvSpPr>
          <p:cNvPr id="23" name="Заголовок 6">
            <a:extLst>
              <a:ext uri="{FF2B5EF4-FFF2-40B4-BE49-F238E27FC236}">
                <a16:creationId xmlns:a16="http://schemas.microsoft.com/office/drawing/2014/main" id="{3F03C4DC-8020-5D48-2DF8-A2A731F06034}"/>
              </a:ext>
            </a:extLst>
          </p:cNvPr>
          <p:cNvSpPr txBox="1">
            <a:spLocks/>
          </p:cNvSpPr>
          <p:nvPr/>
        </p:nvSpPr>
        <p:spPr>
          <a:xfrm>
            <a:off x="568230" y="3514826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Ожидаемый объем выпуска: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E64D79-F2B6-626F-0ACC-24672526597D}"/>
              </a:ext>
            </a:extLst>
          </p:cNvPr>
          <p:cNvSpPr txBox="1"/>
          <p:nvPr/>
        </p:nvSpPr>
        <p:spPr>
          <a:xfrm>
            <a:off x="600144" y="4033628"/>
            <a:ext cx="609487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Более 250 пользователей</a:t>
            </a:r>
          </a:p>
        </p:txBody>
      </p:sp>
      <p:sp>
        <p:nvSpPr>
          <p:cNvPr id="25" name="Заголовок 6">
            <a:extLst>
              <a:ext uri="{FF2B5EF4-FFF2-40B4-BE49-F238E27FC236}">
                <a16:creationId xmlns:a16="http://schemas.microsoft.com/office/drawing/2014/main" id="{24A72B0A-A4B0-D62E-6483-073C7AF43564}"/>
              </a:ext>
            </a:extLst>
          </p:cNvPr>
          <p:cNvSpPr txBox="1">
            <a:spLocks/>
          </p:cNvSpPr>
          <p:nvPr/>
        </p:nvSpPr>
        <p:spPr>
          <a:xfrm>
            <a:off x="568230" y="448219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4347E7-D89F-FBEB-57B9-4CF7F03FD920}"/>
              </a:ext>
            </a:extLst>
          </p:cNvPr>
          <p:cNvSpPr txBox="1"/>
          <p:nvPr/>
        </p:nvSpPr>
        <p:spPr>
          <a:xfrm>
            <a:off x="568229" y="5035943"/>
            <a:ext cx="6094878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buClr>
                <a:srgbClr val="000000"/>
              </a:buClr>
              <a:defRPr/>
            </a:pPr>
            <a:r>
              <a:rPr lang="ru-RU" sz="1400" kern="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100%, полностью</a:t>
            </a:r>
            <a:r>
              <a:rPr lang="ru-RU" sz="1200" kern="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ru-RU" sz="1400" kern="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отечественная разработка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62526" y="1567051"/>
            <a:ext cx="6629329" cy="2267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200"/>
              </a:spcAft>
              <a:buClr>
                <a:srgbClr val="000000"/>
              </a:buClr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Соответствие разработки:</a:t>
            </a:r>
          </a:p>
          <a:p>
            <a:pPr lvl="0">
              <a:spcAft>
                <a:spcPts val="200"/>
              </a:spcAft>
              <a:buClr>
                <a:srgbClr val="000000"/>
              </a:buClr>
              <a:defRPr/>
            </a:pPr>
            <a:endParaRPr lang="ru-RU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  <a:p>
            <a:pPr marL="171450" indent="-171450">
              <a:buClr>
                <a:srgbClr val="000000"/>
              </a:buClr>
              <a:buFontTx/>
              <a:buChar char="-"/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кодам ГРНТИ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73.29.81, 73.29.61;</a:t>
            </a:r>
          </a:p>
          <a:p>
            <a:pPr marL="171450" indent="-171450" algn="just">
              <a:buFontTx/>
              <a:buChar char="-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приоритету научно-технологического развития в области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высокотехнологичной продукции, основанного на применении интеллектуальных производственных решений и технологий машинного обучения и искусственного интеллекта;</a:t>
            </a:r>
          </a:p>
          <a:p>
            <a:pPr marL="171450" indent="-171450" algn="just">
              <a:buFontTx/>
              <a:buChar char="-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критическим технологиям – «Транспортные технологии для различных сфер применения (море, земля, воздух), в том числе беспилотные и автономные системы»</a:t>
            </a:r>
          </a:p>
        </p:txBody>
      </p:sp>
      <p:pic>
        <p:nvPicPr>
          <p:cNvPr id="16" name="Рисунок 15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2532507-BBE8-4A24-8297-970AF27A8F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2801DD7-B553-4ADB-A8F2-6677C5D7D0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67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117FC-FB29-E989-4622-BCF826B7D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B179612B-A2FD-73F0-912A-CAD8DF73F1CB}"/>
              </a:ext>
            </a:extLst>
          </p:cNvPr>
          <p:cNvSpPr txBox="1">
            <a:spLocks/>
          </p:cNvSpPr>
          <p:nvPr/>
        </p:nvSpPr>
        <p:spPr>
          <a:xfrm>
            <a:off x="337462" y="164459"/>
            <a:ext cx="7836720" cy="8668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cap="all" spc="-1" dirty="0">
                <a:solidFill>
                  <a:schemeClr val="dk1"/>
                </a:solidFill>
                <a:latin typeface="Arial"/>
                <a:ea typeface="Verdana"/>
                <a:cs typeface="+mn-cs"/>
              </a:rPr>
              <a:t>Разработка технологий автономного судовождения и электронной навигации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7EA9C6D4-9BA2-0D9A-3A92-C448BFFCCFF7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93F71303-2D95-B2AE-420B-76470697B2F0}"/>
              </a:ext>
            </a:extLst>
          </p:cNvPr>
          <p:cNvSpPr txBox="1">
            <a:spLocks/>
          </p:cNvSpPr>
          <p:nvPr/>
        </p:nvSpPr>
        <p:spPr>
          <a:xfrm>
            <a:off x="5235033" y="808362"/>
            <a:ext cx="5472111" cy="75875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23531-ADB4-7E8D-70C6-6C2D81B332D4}"/>
              </a:ext>
            </a:extLst>
          </p:cNvPr>
          <p:cNvSpPr txBox="1"/>
          <p:nvPr/>
        </p:nvSpPr>
        <p:spPr>
          <a:xfrm>
            <a:off x="5257136" y="1094798"/>
            <a:ext cx="6773248" cy="69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Автоматическое движение судна по проложенному на карте маршруту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Цифровой двойник акватории для организации электронной навигации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МАС в качестве </a:t>
            </a:r>
            <a:r>
              <a:rPr lang="ru-RU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дронопорта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для тестовой системы автоматического взлета и посадки БПЛА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217DDAFD-FFF6-3950-D371-E12EB93F8CAB}"/>
              </a:ext>
            </a:extLst>
          </p:cNvPr>
          <p:cNvSpPr txBox="1">
            <a:spLocks/>
          </p:cNvSpPr>
          <p:nvPr/>
        </p:nvSpPr>
        <p:spPr>
          <a:xfrm>
            <a:off x="5274790" y="1749654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62CDD3-457B-729D-3643-6D635D12831B}"/>
              </a:ext>
            </a:extLst>
          </p:cNvPr>
          <p:cNvSpPr txBox="1"/>
          <p:nvPr/>
        </p:nvSpPr>
        <p:spPr>
          <a:xfrm>
            <a:off x="5274790" y="1991406"/>
            <a:ext cx="6094878" cy="69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Решение кадровой проблемы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Повышение эффективности перевозок, производительности операций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Масштабирование на любые суда с цифровой системой управления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0430E8E1-6DCD-B3C1-0AAB-CF8A07438D25}"/>
              </a:ext>
            </a:extLst>
          </p:cNvPr>
          <p:cNvSpPr txBox="1">
            <a:spLocks/>
          </p:cNvSpPr>
          <p:nvPr/>
        </p:nvSpPr>
        <p:spPr>
          <a:xfrm>
            <a:off x="5235033" y="264770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990360-3EB9-53EF-3EF5-B8F369BB2D29}"/>
              </a:ext>
            </a:extLst>
          </p:cNvPr>
          <p:cNvSpPr txBox="1"/>
          <p:nvPr/>
        </p:nvSpPr>
        <p:spPr>
          <a:xfrm>
            <a:off x="5248890" y="2916025"/>
            <a:ext cx="677324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УГТ 7. Опытная эксплуатация. Технология апробирована при движении по р. Москва</a:t>
            </a: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C3AFFB6A-3ED4-BCFC-9DB7-A843DA17E44C}"/>
              </a:ext>
            </a:extLst>
          </p:cNvPr>
          <p:cNvSpPr txBox="1">
            <a:spLocks/>
          </p:cNvSpPr>
          <p:nvPr/>
        </p:nvSpPr>
        <p:spPr>
          <a:xfrm>
            <a:off x="5235034" y="3154473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AC3385-3E2E-6FD9-F9D0-98EF08AB056A}"/>
              </a:ext>
            </a:extLst>
          </p:cNvPr>
          <p:cNvSpPr txBox="1"/>
          <p:nvPr/>
        </p:nvSpPr>
        <p:spPr>
          <a:xfrm>
            <a:off x="5262744" y="3442750"/>
            <a:ext cx="6787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73.34.85: Автоматика и телемеханика на водном транспорте</a:t>
            </a:r>
          </a:p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НТР: а) переход к передовым технологиям проектирования и создания высокотехнологичной продукции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1ACD8955-749F-28D3-321C-A415A23EDAE8}"/>
              </a:ext>
            </a:extLst>
          </p:cNvPr>
          <p:cNvSpPr txBox="1">
            <a:spLocks/>
          </p:cNvSpPr>
          <p:nvPr/>
        </p:nvSpPr>
        <p:spPr>
          <a:xfrm>
            <a:off x="5262745" y="4052519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Заказчик/Потенциальный потребитель: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103EF1-DB1B-691E-0864-5A1CD3CD0B88}"/>
              </a:ext>
            </a:extLst>
          </p:cNvPr>
          <p:cNvSpPr txBox="1"/>
          <p:nvPr/>
        </p:nvSpPr>
        <p:spPr>
          <a:xfrm>
            <a:off x="5262744" y="4365580"/>
            <a:ext cx="6929256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ФАМРТ, ФГУП Росморпорт, ГОУ МЧС, Администрации бассейновых управлений водных путей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8E45868-C45E-91BC-A489-16B77AFF8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60" y="4155253"/>
            <a:ext cx="4445773" cy="2267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0B16068-F702-45FE-BE0E-8928DCB7F0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F76B9EA-A02A-4E54-BC78-B9B64473CC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sp>
        <p:nvSpPr>
          <p:cNvPr id="23" name="Заголовок 6">
            <a:extLst>
              <a:ext uri="{FF2B5EF4-FFF2-40B4-BE49-F238E27FC236}">
                <a16:creationId xmlns:a16="http://schemas.microsoft.com/office/drawing/2014/main" id="{26EFEF6C-ABC3-47B3-AE25-01787EF4097C}"/>
              </a:ext>
            </a:extLst>
          </p:cNvPr>
          <p:cNvSpPr txBox="1">
            <a:spLocks/>
          </p:cNvSpPr>
          <p:nvPr/>
        </p:nvSpPr>
        <p:spPr>
          <a:xfrm>
            <a:off x="5274789" y="4676977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23C2709-0D63-492B-BC1B-7F8ED03CB31D}"/>
              </a:ext>
            </a:extLst>
          </p:cNvPr>
          <p:cNvSpPr txBox="1"/>
          <p:nvPr/>
        </p:nvSpPr>
        <p:spPr>
          <a:xfrm>
            <a:off x="5304423" y="4993791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01.2023 – 11.2025</a:t>
            </a:r>
          </a:p>
        </p:txBody>
      </p:sp>
      <p:sp>
        <p:nvSpPr>
          <p:cNvPr id="32" name="Заголовок 6">
            <a:extLst>
              <a:ext uri="{FF2B5EF4-FFF2-40B4-BE49-F238E27FC236}">
                <a16:creationId xmlns:a16="http://schemas.microsoft.com/office/drawing/2014/main" id="{4B44C7B5-1F11-4ADF-9BCC-0A1FD05CCA3F}"/>
              </a:ext>
            </a:extLst>
          </p:cNvPr>
          <p:cNvSpPr txBox="1">
            <a:spLocks/>
          </p:cNvSpPr>
          <p:nvPr/>
        </p:nvSpPr>
        <p:spPr>
          <a:xfrm>
            <a:off x="5235032" y="5390546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DD6CB9-46FD-41ED-8052-D2D25F227003}"/>
              </a:ext>
            </a:extLst>
          </p:cNvPr>
          <p:cNvSpPr txBox="1"/>
          <p:nvPr/>
        </p:nvSpPr>
        <p:spPr>
          <a:xfrm>
            <a:off x="5304423" y="5835147"/>
            <a:ext cx="3191874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95 %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AAFBBC-606E-9F75-175F-E685EE49BE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460" y="1133205"/>
            <a:ext cx="4441415" cy="2920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5046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192CA-4F96-B2AA-0C57-D8E6BA448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A636ECC4-823F-11E0-426D-0F2F93DEC09A}"/>
              </a:ext>
            </a:extLst>
          </p:cNvPr>
          <p:cNvSpPr txBox="1">
            <a:spLocks/>
          </p:cNvSpPr>
          <p:nvPr/>
        </p:nvSpPr>
        <p:spPr>
          <a:xfrm>
            <a:off x="337462" y="164459"/>
            <a:ext cx="7836720" cy="8668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cap="all" spc="-1" dirty="0">
                <a:solidFill>
                  <a:schemeClr val="dk1"/>
                </a:solidFill>
                <a:latin typeface="Arial"/>
                <a:ea typeface="Verdana"/>
                <a:cs typeface="+mn-cs"/>
              </a:rPr>
              <a:t>Разработка технологий БЕСПИЛОТНЫХ</a:t>
            </a:r>
          </a:p>
          <a:p>
            <a:r>
              <a:rPr lang="ru-RU" sz="2000" b="1" cap="all" spc="-1" dirty="0">
                <a:solidFill>
                  <a:schemeClr val="dk1"/>
                </a:solidFill>
                <a:latin typeface="Arial"/>
                <a:ea typeface="Verdana"/>
                <a:cs typeface="+mn-cs"/>
              </a:rPr>
              <a:t>АВИАЦИОННЫХ СИСТЕМ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5C2750D5-0EE8-AE75-A72C-6633AA372C5B}"/>
              </a:ext>
            </a:extLst>
          </p:cNvPr>
          <p:cNvSpPr txBox="1">
            <a:spLocks/>
          </p:cNvSpPr>
          <p:nvPr/>
        </p:nvSpPr>
        <p:spPr>
          <a:xfrm>
            <a:off x="11310730" y="6407543"/>
            <a:ext cx="697554" cy="28149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189A63D7-BD0A-E5E6-7D0C-E60882F1EE69}"/>
              </a:ext>
            </a:extLst>
          </p:cNvPr>
          <p:cNvSpPr txBox="1">
            <a:spLocks/>
          </p:cNvSpPr>
          <p:nvPr/>
        </p:nvSpPr>
        <p:spPr>
          <a:xfrm>
            <a:off x="5235033" y="808362"/>
            <a:ext cx="5472111" cy="75875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Описание результата: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7B06AC-B109-6D24-B19F-0D7615E61DDF}"/>
              </a:ext>
            </a:extLst>
          </p:cNvPr>
          <p:cNvSpPr txBox="1"/>
          <p:nvPr/>
        </p:nvSpPr>
        <p:spPr>
          <a:xfrm>
            <a:off x="5257136" y="1094798"/>
            <a:ext cx="6773248" cy="486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Автоматический взлет и посадка БПЛА на МАС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(1-й этап выполнения миссии БПЛА с МАС в автоматическом режиме)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E8AE587A-80C3-7F54-5EAF-F7FDD83904BB}"/>
              </a:ext>
            </a:extLst>
          </p:cNvPr>
          <p:cNvSpPr txBox="1">
            <a:spLocks/>
          </p:cNvSpPr>
          <p:nvPr/>
        </p:nvSpPr>
        <p:spPr>
          <a:xfrm>
            <a:off x="5274789" y="1553059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Эффект (ценность):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4E7DE0-D79A-9419-31CE-BC13E213A257}"/>
              </a:ext>
            </a:extLst>
          </p:cNvPr>
          <p:cNvSpPr txBox="1"/>
          <p:nvPr/>
        </p:nvSpPr>
        <p:spPr>
          <a:xfrm>
            <a:off x="5257136" y="1813366"/>
            <a:ext cx="6094878" cy="69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Повышение эффективности перевозок, производительности операций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Повышения безопасности плавания, выполнение специальных операций на ВТ</a:t>
            </a:r>
          </a:p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Мониторинг в опасных районах и районах бедствий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0AD815AD-F6F1-9160-0355-C477458D277A}"/>
              </a:ext>
            </a:extLst>
          </p:cNvPr>
          <p:cNvSpPr txBox="1">
            <a:spLocks/>
          </p:cNvSpPr>
          <p:nvPr/>
        </p:nvSpPr>
        <p:spPr>
          <a:xfrm>
            <a:off x="5235033" y="252887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Текущий статус разработки: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8A4FB7-A3F3-9F39-D6BC-93EF5BADE634}"/>
              </a:ext>
            </a:extLst>
          </p:cNvPr>
          <p:cNvSpPr txBox="1"/>
          <p:nvPr/>
        </p:nvSpPr>
        <p:spPr>
          <a:xfrm>
            <a:off x="5298815" y="2830040"/>
            <a:ext cx="6773248" cy="285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УГТ 3 – создан и испытан макетный образец, показаны ключевые характеристики</a:t>
            </a: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4ECC7F6F-F544-03A6-C035-4E162A7731CB}"/>
              </a:ext>
            </a:extLst>
          </p:cNvPr>
          <p:cNvSpPr txBox="1">
            <a:spLocks/>
          </p:cNvSpPr>
          <p:nvPr/>
        </p:nvSpPr>
        <p:spPr>
          <a:xfrm>
            <a:off x="5235033" y="3104998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Соответствие разработки: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8EABBC-52CF-927D-D1FB-716E5084C41B}"/>
              </a:ext>
            </a:extLst>
          </p:cNvPr>
          <p:cNvSpPr txBox="1"/>
          <p:nvPr/>
        </p:nvSpPr>
        <p:spPr>
          <a:xfrm>
            <a:off x="5262743" y="3393275"/>
            <a:ext cx="678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Национальный проект «Беспилотные авиационные системы»</a:t>
            </a:r>
          </a:p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73.34.85: Автоматика и телемеханика на водном транспорте </a:t>
            </a:r>
          </a:p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НТР: а) переход к передовым технологиям проектирования и создания высокотехнологичной продукции</a:t>
            </a:r>
          </a:p>
        </p:txBody>
      </p:sp>
      <p:sp>
        <p:nvSpPr>
          <p:cNvPr id="17" name="Заголовок 6">
            <a:extLst>
              <a:ext uri="{FF2B5EF4-FFF2-40B4-BE49-F238E27FC236}">
                <a16:creationId xmlns:a16="http://schemas.microsoft.com/office/drawing/2014/main" id="{AE8D1B4B-C4CC-4449-9542-2CBDF3910275}"/>
              </a:ext>
            </a:extLst>
          </p:cNvPr>
          <p:cNvSpPr txBox="1">
            <a:spLocks/>
          </p:cNvSpPr>
          <p:nvPr/>
        </p:nvSpPr>
        <p:spPr>
          <a:xfrm>
            <a:off x="5257137" y="4202094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Заказчик/Потенциальный потребитель: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B72D8D-84ED-2170-F9AB-0ED9FA7925D6}"/>
              </a:ext>
            </a:extLst>
          </p:cNvPr>
          <p:cNvSpPr txBox="1"/>
          <p:nvPr/>
        </p:nvSpPr>
        <p:spPr>
          <a:xfrm>
            <a:off x="5257136" y="4515155"/>
            <a:ext cx="6467106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ФГУП Росморпорт, ГОУ МЧС, АО ОСК</a:t>
            </a:r>
          </a:p>
        </p:txBody>
      </p:sp>
      <p:pic>
        <p:nvPicPr>
          <p:cNvPr id="19" name="Рисунок 18" descr="Изображение выглядит как снимок экрана, Шрифт, Графика, графический дизайн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CEBF7CE-4CE3-8574-E101-1FC0A988F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099" y="440922"/>
            <a:ext cx="2094299" cy="2814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FB1007C-DEF5-85CD-1E16-86807FEEFB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16" y="435233"/>
            <a:ext cx="1374720" cy="296424"/>
          </a:xfrm>
          <a:prstGeom prst="rect">
            <a:avLst/>
          </a:prstGeom>
        </p:spPr>
      </p:pic>
      <p:sp>
        <p:nvSpPr>
          <p:cNvPr id="23" name="Заголовок 6">
            <a:extLst>
              <a:ext uri="{FF2B5EF4-FFF2-40B4-BE49-F238E27FC236}">
                <a16:creationId xmlns:a16="http://schemas.microsoft.com/office/drawing/2014/main" id="{87BABB62-CDD9-9B47-121C-006245F8CCD2}"/>
              </a:ext>
            </a:extLst>
          </p:cNvPr>
          <p:cNvSpPr txBox="1">
            <a:spLocks/>
          </p:cNvSpPr>
          <p:nvPr/>
        </p:nvSpPr>
        <p:spPr>
          <a:xfrm>
            <a:off x="5269181" y="4826552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Период получения результата: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612401-ED98-6FC3-651A-6F36A586C9D8}"/>
              </a:ext>
            </a:extLst>
          </p:cNvPr>
          <p:cNvSpPr txBox="1"/>
          <p:nvPr/>
        </p:nvSpPr>
        <p:spPr>
          <a:xfrm>
            <a:off x="5298815" y="5143366"/>
            <a:ext cx="6094878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01.2025 – 11.2025</a:t>
            </a:r>
          </a:p>
        </p:txBody>
      </p:sp>
      <p:sp>
        <p:nvSpPr>
          <p:cNvPr id="28" name="Заголовок 6">
            <a:extLst>
              <a:ext uri="{FF2B5EF4-FFF2-40B4-BE49-F238E27FC236}">
                <a16:creationId xmlns:a16="http://schemas.microsoft.com/office/drawing/2014/main" id="{7CA3D19C-4D28-FA90-CAC3-CA53E5764989}"/>
              </a:ext>
            </a:extLst>
          </p:cNvPr>
          <p:cNvSpPr txBox="1">
            <a:spLocks/>
          </p:cNvSpPr>
          <p:nvPr/>
        </p:nvSpPr>
        <p:spPr>
          <a:xfrm>
            <a:off x="5257136" y="5422045"/>
            <a:ext cx="2911438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Стоимость разработки: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AD667DB-DAE2-0375-1FDF-07EC4AA0B0C3}"/>
              </a:ext>
            </a:extLst>
          </p:cNvPr>
          <p:cNvSpPr txBox="1"/>
          <p:nvPr/>
        </p:nvSpPr>
        <p:spPr>
          <a:xfrm>
            <a:off x="5269181" y="5749435"/>
            <a:ext cx="3662701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 млн. руб.</a:t>
            </a:r>
          </a:p>
        </p:txBody>
      </p:sp>
      <p:sp>
        <p:nvSpPr>
          <p:cNvPr id="32" name="Заголовок 6">
            <a:extLst>
              <a:ext uri="{FF2B5EF4-FFF2-40B4-BE49-F238E27FC236}">
                <a16:creationId xmlns:a16="http://schemas.microsoft.com/office/drawing/2014/main" id="{7331B8BC-145B-D459-881C-D926690859D7}"/>
              </a:ext>
            </a:extLst>
          </p:cNvPr>
          <p:cNvSpPr txBox="1">
            <a:spLocks/>
          </p:cNvSpPr>
          <p:nvPr/>
        </p:nvSpPr>
        <p:spPr>
          <a:xfrm>
            <a:off x="5262745" y="6014370"/>
            <a:ext cx="5472111" cy="402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Оценка степени локализации: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45D67D-6F7E-2F85-F605-A3DCB42C16FB}"/>
              </a:ext>
            </a:extLst>
          </p:cNvPr>
          <p:cNvSpPr txBox="1"/>
          <p:nvPr/>
        </p:nvSpPr>
        <p:spPr>
          <a:xfrm>
            <a:off x="5304423" y="6334327"/>
            <a:ext cx="3191874" cy="281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buClr>
                <a:srgbClr val="EA0A2A"/>
              </a:buClr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85 %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ABF016-319C-2E53-FC29-403FB05DC75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20000" contrast="40000"/>
          </a:blip>
          <a:srcRect t="6591"/>
          <a:stretch>
            <a:fillRect/>
          </a:stretch>
        </p:blipFill>
        <p:spPr>
          <a:xfrm>
            <a:off x="803671" y="933258"/>
            <a:ext cx="3962705" cy="2767404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а открытом воздухе, транспорт, транспортное средство, плавсред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B657585-6FE1-8A33-D3E7-3ED6E2CA4D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763" b="25696"/>
          <a:stretch>
            <a:fillRect/>
          </a:stretch>
        </p:blipFill>
        <p:spPr bwMode="auto">
          <a:xfrm>
            <a:off x="798308" y="3879187"/>
            <a:ext cx="3968068" cy="1904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6021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5957</TotalTime>
  <Words>2071</Words>
  <Application>Microsoft Office PowerPoint</Application>
  <PresentationFormat>Широкоэкранный</PresentationFormat>
  <Paragraphs>206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Arial Black</vt:lpstr>
      <vt:lpstr>Navigo</vt:lpstr>
      <vt:lpstr>Wingdings</vt:lpstr>
      <vt:lpstr>Calibri Light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Федорова Кристина Анатольевна</cp:lastModifiedBy>
  <cp:revision>102</cp:revision>
  <cp:lastPrinted>2025-10-17T14:26:48Z</cp:lastPrinted>
  <dcterms:created xsi:type="dcterms:W3CDTF">2021-07-15T12:03:34Z</dcterms:created>
  <dcterms:modified xsi:type="dcterms:W3CDTF">2026-02-20T15:40:56Z</dcterms:modified>
</cp:coreProperties>
</file>